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8" r:id="rId31"/>
    <p:sldId id="287" r:id="rId32"/>
    <p:sldId id="289" r:id="rId33"/>
    <p:sldId id="290" r:id="rId34"/>
    <p:sldId id="291" r:id="rId35"/>
    <p:sldId id="292" r:id="rId36"/>
    <p:sldId id="29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D339CF2-0483-497B-9BC9-293A21435433}">
          <p14:sldIdLst>
            <p14:sldId id="257"/>
            <p14:sldId id="258"/>
            <p14:sldId id="260"/>
            <p14:sldId id="261"/>
            <p14:sldId id="262"/>
            <p14:sldId id="263"/>
            <p14:sldId id="264"/>
            <p14:sldId id="265"/>
            <p14:sldId id="267"/>
            <p14:sldId id="266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8"/>
            <p14:sldId id="287"/>
            <p14:sldId id="289"/>
            <p14:sldId id="290"/>
            <p14:sldId id="291"/>
            <p14:sldId id="292"/>
            <p14:sldId id="29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7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1F277-31B7-46D6-8C3D-C05A6C1F101A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CBA427-83A9-42AF-B794-4B6B973780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858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BA427-83A9-42AF-B794-4B6B973780E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79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hyperlink" Target="http://img-fotki.yandex.ru/get/3307/sharlen59.12/0_1d092_61ddc895_X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odusvivendi.ru/photos/large_1150120193165850.jpg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images01.olx.ru/ui/3/89/73/62108673_2---WHess-Lublin-XIX-.jpg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25.jpeg"/><Relationship Id="rId7" Type="http://schemas.openxmlformats.org/officeDocument/2006/relationships/hyperlink" Target="http://www.oborudovanie.ru/files_big/329103_001.gif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hyperlink" Target="http://www.profit-shop.ru/UserFiles/Image/img1040_20910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4.jpe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12.jpe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37.jpe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9.gif"/><Relationship Id="rId21" Type="http://schemas.openxmlformats.org/officeDocument/2006/relationships/image" Target="../media/image48.png"/><Relationship Id="rId7" Type="http://schemas.openxmlformats.org/officeDocument/2006/relationships/image" Target="../media/image50.jpe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image" Target="../media/image8.jpeg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8.png"/><Relationship Id="rId5" Type="http://schemas.openxmlformats.org/officeDocument/2006/relationships/image" Target="../media/image12.jpeg"/><Relationship Id="rId15" Type="http://schemas.openxmlformats.org/officeDocument/2006/relationships/image" Target="../media/image42.png"/><Relationship Id="rId23" Type="http://schemas.openxmlformats.org/officeDocument/2006/relationships/slide" Target="slide26.xml"/><Relationship Id="rId10" Type="http://schemas.openxmlformats.org/officeDocument/2006/relationships/image" Target="../media/image53.jpeg"/><Relationship Id="rId19" Type="http://schemas.openxmlformats.org/officeDocument/2006/relationships/image" Target="../media/image46.png"/><Relationship Id="rId4" Type="http://schemas.openxmlformats.org/officeDocument/2006/relationships/image" Target="../media/image10.png"/><Relationship Id="rId9" Type="http://schemas.openxmlformats.org/officeDocument/2006/relationships/image" Target="../media/image52.jpeg"/><Relationship Id="rId14" Type="http://schemas.openxmlformats.org/officeDocument/2006/relationships/image" Target="../media/image41.png"/><Relationship Id="rId22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sunveter.ru/uploads/posts/2013-06/1372574650_gnom2b.gif" TargetMode="External"/><Relationship Id="rId2" Type="http://schemas.openxmlformats.org/officeDocument/2006/relationships/hyperlink" Target="http://detsad-kitty.ru/uploads/posts/2016-01/1452859309_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liveinternet.ru/community/5967624/post395983393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Презентация по математике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класс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5219704"/>
            <a:ext cx="5143504" cy="163829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Подготовила презентацию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учитель начальных классов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МБОУ «СОШ </a:t>
            </a:r>
            <a:r>
              <a:rPr lang="ru-RU" b="1" dirty="0" err="1" smtClean="0">
                <a:solidFill>
                  <a:schemeClr val="tx1"/>
                </a:solidFill>
              </a:rPr>
              <a:t>с.Беной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им.С.А.Ахмадова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</a:p>
          <a:p>
            <a:r>
              <a:rPr lang="ru-RU" b="1" dirty="0" err="1" smtClean="0">
                <a:solidFill>
                  <a:schemeClr val="tx1"/>
                </a:solidFill>
              </a:rPr>
              <a:t>Харумова</a:t>
            </a:r>
            <a:r>
              <a:rPr lang="ru-RU" b="1" dirty="0" smtClean="0">
                <a:solidFill>
                  <a:schemeClr val="tx1"/>
                </a:solidFill>
              </a:rPr>
              <a:t> Фатима </a:t>
            </a:r>
            <a:r>
              <a:rPr lang="ru-RU" b="1" dirty="0" err="1" smtClean="0">
                <a:solidFill>
                  <a:schemeClr val="tx1"/>
                </a:solidFill>
              </a:rPr>
              <a:t>Сулеймановна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29720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pozdravlyaem.ucoz.ru/_pu/1/941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6" y="-171400"/>
            <a:ext cx="9067302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effects1.ru/png/kartinka/interer/1/sunduki/14_sunduk-32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4" y="5455196"/>
            <a:ext cx="2138254" cy="142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6790" y="980728"/>
            <a:ext cx="8502428" cy="2410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None/>
              <a:tabLst>
                <a:tab pos="8067675" algn="l"/>
              </a:tabLst>
            </a:pPr>
            <a:r>
              <a:rPr lang="ru-RU" sz="3200" dirty="0" smtClean="0"/>
              <a:t>   </a:t>
            </a:r>
            <a:r>
              <a:rPr lang="ru-RU" sz="3200" b="1" dirty="0" smtClean="0"/>
              <a:t>Как называется величина, которая позволяет сравнивать, какой предмет легче, а какой тяжелее?  </a:t>
            </a:r>
          </a:p>
          <a:p>
            <a:pPr marL="88900" indent="-88900">
              <a:buNone/>
              <a:tabLst>
                <a:tab pos="8067675" algn="l"/>
              </a:tabLst>
            </a:pPr>
            <a:r>
              <a:rPr lang="ru-RU" sz="3200" b="1" dirty="0" smtClean="0"/>
              <a:t>                                                  </a:t>
            </a:r>
            <a:r>
              <a:rPr lang="ru-RU" sz="3200" dirty="0" smtClean="0">
                <a:solidFill>
                  <a:srgbClr val="FF0000"/>
                </a:solidFill>
              </a:rPr>
              <a:t>Масса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429000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indent="-88900">
              <a:buNone/>
              <a:tabLst>
                <a:tab pos="8067675" algn="l"/>
              </a:tabLst>
            </a:pPr>
            <a:r>
              <a:rPr lang="ru-RU" sz="2800" dirty="0">
                <a:ln>
                  <a:solidFill>
                    <a:schemeClr val="tx1"/>
                  </a:solidFill>
                </a:ln>
              </a:rPr>
              <a:t>С какой единицей массы вы знакомы?</a:t>
            </a:r>
          </a:p>
          <a:p>
            <a:pPr marL="88900" indent="-88900">
              <a:buNone/>
              <a:tabLst>
                <a:tab pos="8067675" algn="l"/>
              </a:tabLst>
            </a:pPr>
            <a:r>
              <a:rPr lang="ru-RU" sz="2800" dirty="0"/>
              <a:t>                                                      </a:t>
            </a:r>
            <a:r>
              <a:rPr lang="ru-RU" sz="2800" dirty="0">
                <a:solidFill>
                  <a:srgbClr val="FF0000"/>
                </a:solidFill>
              </a:rPr>
              <a:t>С килограммом (кг)</a:t>
            </a:r>
          </a:p>
        </p:txBody>
      </p:sp>
    </p:spTree>
    <p:extLst>
      <p:ext uri="{BB962C8B-B14F-4D97-AF65-F5344CB8AC3E}">
        <p14:creationId xmlns:p14="http://schemas.microsoft.com/office/powerpoint/2010/main" val="14574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8" name="Picture 2" descr="http://pozdravlyaem.ucoz.ru/_pu/1/941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6" y="-171400"/>
            <a:ext cx="9067302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Публикации Красноярска - KGS.RU - Новости Красноярс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10" y="2225990"/>
            <a:ext cx="4415145" cy="392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5357" y="1153564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u="sng" dirty="0">
                <a:solidFill>
                  <a:srgbClr val="FF0000"/>
                </a:solidFill>
              </a:rPr>
              <a:t>Весы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dirty="0"/>
              <a:t>- прибор для определения массы тел</a:t>
            </a:r>
            <a:r>
              <a:rPr lang="ru-RU" sz="2000" dirty="0"/>
              <a:t>.</a:t>
            </a:r>
          </a:p>
        </p:txBody>
      </p:sp>
      <p:pic>
        <p:nvPicPr>
          <p:cNvPr id="10" name="Picture 4" descr="Август 2013 Сыроедун Страница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19" y="4509120"/>
            <a:ext cx="1643074" cy="164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Август 2013 Сыроедун Страница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085" y="4487452"/>
            <a:ext cx="1643074" cy="1641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929459"/>
      </p:ext>
    </p:extLst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ozdravlyaem.ucoz.ru/_pu/1/941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067302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83768" y="-144104"/>
            <a:ext cx="432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ln w="28575">
                  <a:solidFill>
                    <a:sysClr val="windowText" lastClr="000000"/>
                  </a:solidFill>
                </a:ln>
              </a:rPr>
              <a:t>Виды весов</a:t>
            </a:r>
            <a:endParaRPr lang="ru-RU" sz="5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46893"/>
            <a:ext cx="3286125" cy="373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5405433.jpg"/>
          <p:cNvPicPr>
            <a:picLocks noChangeAspect="1"/>
          </p:cNvPicPr>
          <p:nvPr/>
        </p:nvPicPr>
        <p:blipFill>
          <a:blip r:embed="rId4" cstate="print"/>
          <a:srcRect l="11739" r="11956"/>
          <a:stretch>
            <a:fillRect/>
          </a:stretch>
        </p:blipFill>
        <p:spPr>
          <a:xfrm>
            <a:off x="1317187" y="3657010"/>
            <a:ext cx="2499087" cy="245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normal_DSCF5458.jpg"/>
          <p:cNvPicPr>
            <a:picLocks noChangeAspect="1"/>
          </p:cNvPicPr>
          <p:nvPr/>
        </p:nvPicPr>
        <p:blipFill>
          <a:blip r:embed="rId5" cstate="print"/>
          <a:srcRect l="4172" r="18637"/>
          <a:stretch>
            <a:fillRect/>
          </a:stretch>
        </p:blipFill>
        <p:spPr>
          <a:xfrm>
            <a:off x="3322405" y="802913"/>
            <a:ext cx="2643206" cy="4575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58236509_1.jpg"/>
          <p:cNvPicPr>
            <a:picLocks noChangeAspect="1"/>
          </p:cNvPicPr>
          <p:nvPr/>
        </p:nvPicPr>
        <p:blipFill>
          <a:blip r:embed="rId6" cstate="print"/>
          <a:srcRect t="11930" b="9521"/>
          <a:stretch>
            <a:fillRect/>
          </a:stretch>
        </p:blipFill>
        <p:spPr>
          <a:xfrm rot="5400000">
            <a:off x="4839286" y="1436653"/>
            <a:ext cx="399954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23095743718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3651" y="4483868"/>
            <a:ext cx="2075746" cy="2075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22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00876" y="4163561"/>
            <a:ext cx="2033816" cy="2693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079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5 из 2163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50768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-main-pic" descr="Картинка 7 из 2163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2996952"/>
            <a:ext cx="4860032" cy="358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-main-pic" descr="Картинка 22 из 2163">
            <a:hlinkClick r:id="rId6" tgtFrame="_blank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1" y="3429000"/>
            <a:ext cx="4032448" cy="3152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76056" y="836712"/>
            <a:ext cx="4248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Старинные весы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72100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2-tub.yandex.net/i?id=110592445-03-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3730015" cy="2664296"/>
          </a:xfrm>
          <a:prstGeom prst="rect">
            <a:avLst/>
          </a:prstGeom>
          <a:noFill/>
        </p:spPr>
      </p:pic>
      <p:pic>
        <p:nvPicPr>
          <p:cNvPr id="24580" name="Picture 4" descr="http://im8-tub.yandex.net/i?id=35477606-02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0"/>
            <a:ext cx="2592288" cy="2592290"/>
          </a:xfrm>
          <a:prstGeom prst="rect">
            <a:avLst/>
          </a:prstGeom>
          <a:noFill/>
        </p:spPr>
      </p:pic>
      <p:pic>
        <p:nvPicPr>
          <p:cNvPr id="6" name="i-main-pic" descr="Картинка 3 из 528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2420888"/>
            <a:ext cx="3237533" cy="205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http://im4-tub.yandex.net/i?id=144906894-20-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933056"/>
            <a:ext cx="3415764" cy="2664296"/>
          </a:xfrm>
          <a:prstGeom prst="rect">
            <a:avLst/>
          </a:prstGeom>
          <a:noFill/>
        </p:spPr>
      </p:pic>
      <p:pic>
        <p:nvPicPr>
          <p:cNvPr id="7" name="i-main-pic" descr="Картинка 16 из 5281">
            <a:hlinkClick r:id="rId7" tgtFrame="_blank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104" y="476672"/>
            <a:ext cx="34099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987824" y="5373216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dirty="0" smtClean="0">
                <a:solidFill>
                  <a:srgbClr val="002060"/>
                </a:solidFill>
              </a:rPr>
              <a:t>Электронные весы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588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3-tub.yandex.net/i?id=12491034-05-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861048"/>
            <a:ext cx="3312368" cy="2517400"/>
          </a:xfrm>
          <a:prstGeom prst="rect">
            <a:avLst/>
          </a:prstGeom>
          <a:noFill/>
        </p:spPr>
      </p:pic>
      <p:pic>
        <p:nvPicPr>
          <p:cNvPr id="28676" name="Picture 4" descr="http://im0-tub.yandex.net/i?id=120660009-01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59" y="404664"/>
            <a:ext cx="3511659" cy="2448272"/>
          </a:xfrm>
          <a:prstGeom prst="rect">
            <a:avLst/>
          </a:prstGeom>
          <a:noFill/>
        </p:spPr>
      </p:pic>
      <p:pic>
        <p:nvPicPr>
          <p:cNvPr id="28678" name="Picture 6" descr="http://im5-tub.yandex.net/i?id=54470700-12-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2664296" cy="2664298"/>
          </a:xfrm>
          <a:prstGeom prst="rect">
            <a:avLst/>
          </a:prstGeom>
          <a:noFill/>
        </p:spPr>
      </p:pic>
      <p:pic>
        <p:nvPicPr>
          <p:cNvPr id="28680" name="Picture 8" descr="http://im6-tub.yandex.net/i?id=162591369-05-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2996952"/>
            <a:ext cx="2880320" cy="240026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067944" y="1412776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Кухонные весы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07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</p:txBody>
      </p:sp>
      <p:pic>
        <p:nvPicPr>
          <p:cNvPr id="5" name="Picture 2" descr="Публикации Красноярска - KGS.RU - Новости Красноярс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60"/>
            <a:ext cx="9144000" cy="6842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Август 2013 Сыроедун Страница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5199512"/>
            <a:ext cx="1660148" cy="165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5343525"/>
            <a:ext cx="127635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290"/>
            <a:ext cx="4357718" cy="40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214290"/>
            <a:ext cx="698023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37898313"/>
      </p:ext>
    </p:ext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05 0.00092 C 0.05348 0.00601 0.0599 0.00671 0.06736 0.00787 C 0.0875 0.0074 0.10782 0.00763 0.12796 0.00648 C 0.13438 0.00601 0.14723 -0.00834 0.1533 -0.01112 C 0.15782 -0.01598 0.16146 -0.02061 0.16563 -0.0257 C 0.16789 -0.03195 0.17014 -0.03797 0.17309 -0.04329 C 0.17396 -0.04838 0.17483 -0.05255 0.17674 -0.05672 C 0.17778 -0.0632 0.17882 -0.06875 0.17969 -0.07547 C 0.17934 -0.0882 0.18334 -0.12061 0.17361 -0.13403 C 0.17118 -0.1419 0.16789 -0.147 0.16355 -0.15278 C 0.16111 -0.15556 0.16025 -0.15903 0.15764 -0.16158 C 0.1566 -0.1669 0.15209 -0.16922 0.14896 -0.17153 C 0.14601 -0.1757 0.14323 -0.17871 0.13941 -0.18056 C 0.13351 -0.18658 0.13681 -0.1845 0.12934 -0.18704 C 0.12622 -0.18959 0.12379 -0.19098 0.12049 -0.1926 C 0.11441 -0.19815 0.10851 -0.19908 0.10157 -0.20139 C 0.09896 -0.20255 0.09671 -0.20487 0.09427 -0.20602 C 0.09132 -0.20718 0.09028 -0.20625 0.08768 -0.20811 C 0.08421 -0.21019 0.08004 -0.21112 0.07674 -0.21366 C 0.07518 -0.21505 0.0724 -0.21806 0.0724 -0.21783 C 0.07153 -0.22153 0.07257 -0.22153 0.07101 -0.22153 " pathEditMode="relative" rAng="0" ptsTypes="ffffffffffffffffffff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C -0.00573 0.00509 -0.01302 0.00393 -0.01962 0.00532 C -0.04844 0.00463 -0.07379 0.01898 -0.09115 -0.0125 C -0.09288 -0.01945 -0.09375 -0.02222 -0.09705 -0.02894 C -0.10052 -0.03611 -0.10087 -0.04676 -0.10295 -0.05486 C -0.10521 -0.07894 -0.10261 -0.10278 -0.09306 -0.12338 C -0.0908 -0.13426 -0.09236 -0.13009 -0.08924 -0.13704 C -0.08785 -0.14398 -0.08715 -0.15139 -0.0842 -0.15764 C -0.08021 -0.17616 -0.07639 -0.19398 -0.07639 -0.21343 " pathEditMode="relative" rAng="0" ptsTypes="ffffffff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-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ozdravlyaem.ucoz.ru/_pu/1/941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6" y="-171400"/>
            <a:ext cx="9067302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222105" y="1124744"/>
            <a:ext cx="9145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Тема : </a:t>
            </a:r>
            <a:r>
              <a:rPr lang="ru-RU" sz="48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Единица массы. Грамм</a:t>
            </a:r>
            <a:endParaRPr lang="ru-RU" sz="48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690336"/>
            <a:ext cx="7920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rgbClr val="0033CC"/>
                </a:solidFill>
              </a:rPr>
              <a:t>Цель:</a:t>
            </a:r>
          </a:p>
          <a:p>
            <a:r>
              <a:rPr lang="ru-RU" sz="3200" i="1" dirty="0">
                <a:solidFill>
                  <a:srgbClr val="0033CC"/>
                </a:solidFill>
              </a:rPr>
              <a:t>-познакомиться с новой единицей массы – граммом</a:t>
            </a:r>
          </a:p>
          <a:p>
            <a:r>
              <a:rPr lang="ru-RU" sz="3200" i="1" dirty="0">
                <a:solidFill>
                  <a:srgbClr val="0033CC"/>
                </a:solidFill>
              </a:rPr>
              <a:t>и соотношением между граммом и килограммом</a:t>
            </a:r>
          </a:p>
        </p:txBody>
      </p:sp>
    </p:spTree>
    <p:extLst>
      <p:ext uri="{BB962C8B-B14F-4D97-AF65-F5344CB8AC3E}">
        <p14:creationId xmlns:p14="http://schemas.microsoft.com/office/powerpoint/2010/main" val="318794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ozdravlyaem.ucoz.ru/_pu/1/941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872"/>
            <a:ext cx="9067302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908720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Чтобы узнать точнее массу предметов, используют не только килограмм, но и более мелкую единицу массы-грамм.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1270" y="3561544"/>
            <a:ext cx="85347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 одном килограмме 1000  граммов.</a:t>
            </a:r>
          </a:p>
          <a:p>
            <a:pPr algn="ctr"/>
            <a:r>
              <a:rPr lang="ru-RU" sz="40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1 кг = 1000 г</a:t>
            </a:r>
          </a:p>
        </p:txBody>
      </p:sp>
    </p:spTree>
    <p:extLst>
      <p:ext uri="{BB962C8B-B14F-4D97-AF65-F5344CB8AC3E}">
        <p14:creationId xmlns:p14="http://schemas.microsoft.com/office/powerpoint/2010/main" val="290023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ozdravlyaem.ucoz.ru/_pu/1/941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4" y="-29664"/>
            <a:ext cx="9067302" cy="748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955" y="890538"/>
            <a:ext cx="1084501" cy="128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571" y="962450"/>
            <a:ext cx="963290" cy="114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209" y="1067741"/>
            <a:ext cx="785818" cy="93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66" y="2208221"/>
            <a:ext cx="1143008" cy="114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3357562"/>
            <a:ext cx="928694" cy="92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67" y="4424368"/>
            <a:ext cx="714380" cy="71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56" y="5429264"/>
            <a:ext cx="428628" cy="428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2071678"/>
            <a:ext cx="1500198" cy="150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3357562"/>
            <a:ext cx="1000132" cy="100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4429132"/>
            <a:ext cx="785818" cy="78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5357826"/>
            <a:ext cx="571504" cy="57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2000240"/>
            <a:ext cx="1714512" cy="171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40" y="3429000"/>
            <a:ext cx="1143008" cy="114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4429132"/>
            <a:ext cx="928694" cy="92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5286388"/>
            <a:ext cx="714380" cy="71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2571744"/>
            <a:ext cx="9334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14455" y="3537687"/>
            <a:ext cx="10858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64447" y="4580049"/>
            <a:ext cx="885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54524" y="5381642"/>
            <a:ext cx="590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0" y="2571744"/>
            <a:ext cx="9525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29124" y="3571876"/>
            <a:ext cx="11906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57686" y="4572008"/>
            <a:ext cx="9048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286248" y="5357826"/>
            <a:ext cx="638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10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786710" y="2500306"/>
            <a:ext cx="9334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1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643834" y="3714752"/>
            <a:ext cx="10477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1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643834" y="4643446"/>
            <a:ext cx="80962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13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643834" y="5429264"/>
            <a:ext cx="685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Прямоугольник 31"/>
          <p:cNvSpPr/>
          <p:nvPr/>
        </p:nvSpPr>
        <p:spPr>
          <a:xfrm>
            <a:off x="379419" y="1152657"/>
            <a:ext cx="49615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Гири бывают разные</a:t>
            </a:r>
          </a:p>
        </p:txBody>
      </p:sp>
    </p:spTree>
    <p:extLst>
      <p:ext uri="{BB962C8B-B14F-4D97-AF65-F5344CB8AC3E}">
        <p14:creationId xmlns:p14="http://schemas.microsoft.com/office/powerpoint/2010/main" val="18675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99px.ru/sstorage/53/2014/11/tmb_116253_84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965" y="-65583"/>
            <a:ext cx="9252520" cy="692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0898" y="332656"/>
            <a:ext cx="8784976" cy="28803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chemeClr val="tx1"/>
                </a:solidFill>
              </a:rPr>
              <a:t>«Жила-была маленькая девочка. Мать её любила без памяти, а бабушка еще больше. Ко дню рождения бабушка подарила ей … шапочку…»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027" name="Picture 3" descr="G:\skazochniegeroi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98" y="3396208"/>
            <a:ext cx="2208854" cy="327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59190" y="5229200"/>
            <a:ext cx="3528392" cy="10801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Шарль Перро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59190" y="3645024"/>
            <a:ext cx="3528392" cy="1008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Красная Шапочка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01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G:\les-dom-derevyannyy-izba-p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195736" y="692696"/>
            <a:ext cx="3024336" cy="72008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МАГАЗИН</a:t>
            </a:r>
            <a:endParaRPr lang="ru-RU" sz="3600" b="1" dirty="0"/>
          </a:p>
        </p:txBody>
      </p:sp>
      <p:pic>
        <p:nvPicPr>
          <p:cNvPr id="6" name="Picture 2" descr="G:\1372574650_gnom2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0098">
            <a:off x="99135" y="3874317"/>
            <a:ext cx="1843895" cy="250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7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975" y="2924944"/>
            <a:ext cx="226812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pozdravlyaem.ucoz.ru/_pu/1/9410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102" y="4691"/>
            <a:ext cx="5976026" cy="716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2294702" y="2924944"/>
            <a:ext cx="333082" cy="14401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627784" y="692696"/>
            <a:ext cx="3960440" cy="208823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Какие гири надо взять, чтобы получить 7 г 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5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994" y="3022234"/>
            <a:ext cx="654056" cy="65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148" y="3979912"/>
            <a:ext cx="531421" cy="53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414" y="4709703"/>
            <a:ext cx="408785" cy="40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558137"/>
            <a:ext cx="245271" cy="24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284" y="2971448"/>
            <a:ext cx="858449" cy="85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544" y="3905065"/>
            <a:ext cx="572299" cy="57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9" y="4668824"/>
            <a:ext cx="449664" cy="44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713" y="5612640"/>
            <a:ext cx="327028" cy="32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795" y="2894628"/>
            <a:ext cx="981084" cy="981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309" y="3857277"/>
            <a:ext cx="654056" cy="65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854" y="4640726"/>
            <a:ext cx="531421" cy="53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677" y="5561423"/>
            <a:ext cx="408785" cy="40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444951" y="3429000"/>
            <a:ext cx="534142" cy="267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346183" y="4255163"/>
            <a:ext cx="621349" cy="25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391148" y="4924568"/>
            <a:ext cx="506891" cy="26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525672" y="5721630"/>
            <a:ext cx="337926" cy="272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161706" y="3393858"/>
            <a:ext cx="545043" cy="25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087856" y="4210293"/>
            <a:ext cx="681304" cy="267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192115" y="4871197"/>
            <a:ext cx="517791" cy="23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273876" y="5815025"/>
            <a:ext cx="365179" cy="26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1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372266" y="3426857"/>
            <a:ext cx="534142" cy="267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1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371264" y="4184305"/>
            <a:ext cx="599548" cy="223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1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407693" y="4934354"/>
            <a:ext cx="463287" cy="23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1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443121" y="5803408"/>
            <a:ext cx="392430" cy="272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Овал 38"/>
          <p:cNvSpPr/>
          <p:nvPr/>
        </p:nvSpPr>
        <p:spPr>
          <a:xfrm>
            <a:off x="2609040" y="681148"/>
            <a:ext cx="3960440" cy="208823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Какие гири надо взять, чтобы получить 80 г ?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0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038" y="1628800"/>
            <a:ext cx="408785" cy="40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053578" y="1901324"/>
            <a:ext cx="392430" cy="272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788222" y="1916962"/>
            <a:ext cx="365179" cy="26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222" y="1669678"/>
            <a:ext cx="327028" cy="32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843" y="1147065"/>
            <a:ext cx="531421" cy="53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709906" y="1438667"/>
            <a:ext cx="463287" cy="23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237" y="1147065"/>
            <a:ext cx="449664" cy="44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372266" y="1420163"/>
            <a:ext cx="517791" cy="23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920" y="1149791"/>
            <a:ext cx="408785" cy="40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059814" y="1398361"/>
            <a:ext cx="506891" cy="26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Овал 49"/>
          <p:cNvSpPr/>
          <p:nvPr/>
        </p:nvSpPr>
        <p:spPr>
          <a:xfrm>
            <a:off x="2609040" y="681148"/>
            <a:ext cx="3960440" cy="208823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Молодцы, вы справились с заданием!!!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08520" y="0"/>
            <a:ext cx="9288648" cy="7173416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>
            <a:hlinkClick r:id="rId23" action="ppaction://hlinksldjump"/>
          </p:cNvPr>
          <p:cNvSpPr/>
          <p:nvPr/>
        </p:nvSpPr>
        <p:spPr>
          <a:xfrm>
            <a:off x="8469816" y="72309"/>
            <a:ext cx="674184" cy="57606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79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39" grpId="0" animBg="1"/>
      <p:bldP spid="50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/>
          </a:p>
        </p:txBody>
      </p:sp>
      <p:pic>
        <p:nvPicPr>
          <p:cNvPr id="1026" name="Picture 2" descr="G:\Videonablyudenie-dlya-magaz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8"/>
            <a:ext cx="9144000" cy="685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G:\skazochniegeroi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727" y="2909959"/>
            <a:ext cx="2664296" cy="394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 rot="702836">
            <a:off x="4455909" y="296742"/>
            <a:ext cx="4535850" cy="240250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Какой огромный выбор! Куплю-ка я бабушке печенье, конфеты, яблоки… Ой, а я деньги дома забыла! Что же делать!?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29" name="Picture 5" descr="G:\b652079fbf74a51ad393c7933c22240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243" y="3416699"/>
            <a:ext cx="3039733" cy="343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751250" y="908720"/>
            <a:ext cx="4032448" cy="266429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Не расстраивайся, девочка! К счастью, в магазине действует АКЦИЯ. Если выполнить правильно задание, то можно получить бесплатно продукты питания…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258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5" descr="G:\b652079fbf74a51ad393c7933c22240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2746875"/>
            <a:ext cx="3600400" cy="40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2123728" y="2852936"/>
            <a:ext cx="288032" cy="21602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rot="21383477">
            <a:off x="2489612" y="304351"/>
            <a:ext cx="6048672" cy="266429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Поставь нужные гири и уравновесь весы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482414" y="5517232"/>
            <a:ext cx="1080120" cy="864096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366290" y="5471512"/>
            <a:ext cx="3312368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66290" y="5229200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626399" y="5229200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713061" y="5157192"/>
            <a:ext cx="1368152" cy="7200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73170" y="5154611"/>
            <a:ext cx="1368152" cy="7200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81213" y="4941168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651367" y="4941168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341322" y="4938587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911476" y="4938587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G:\0f43b9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812" y="3122229"/>
            <a:ext cx="917575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651367" y="3068960"/>
            <a:ext cx="14915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494" y="3785418"/>
            <a:ext cx="1076325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441" y="4290958"/>
            <a:ext cx="798029" cy="109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086" y="4437112"/>
            <a:ext cx="798626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3646" y="4562263"/>
            <a:ext cx="594766" cy="75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6804248" y="4754278"/>
            <a:ext cx="504055" cy="301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1кг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308303" y="4790282"/>
            <a:ext cx="576065" cy="301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50г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906684" y="4790282"/>
            <a:ext cx="524044" cy="3017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20г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59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Videonablyudenie-dlya-magaz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8"/>
            <a:ext cx="9144000" cy="685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9865" y="188400"/>
            <a:ext cx="8712968" cy="64807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796070" y="4771540"/>
            <a:ext cx="1321834" cy="110573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01615" y="4725820"/>
            <a:ext cx="4505828" cy="457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93334" y="4195476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431595" y="4156891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65074" y="4408919"/>
            <a:ext cx="1368152" cy="7200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63443" y="4380850"/>
            <a:ext cx="1368152" cy="7200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33226" y="4187616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18303" y="4483508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16672" y="4483508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981851" y="4156891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 descr="G:\0f43b92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515" y="2348344"/>
            <a:ext cx="917575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965023" y="2323268"/>
            <a:ext cx="14915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716" y="3531079"/>
            <a:ext cx="798029" cy="109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053" y="3657524"/>
            <a:ext cx="798626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206" y="3811292"/>
            <a:ext cx="594766" cy="75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5969686" y="3957154"/>
            <a:ext cx="504055" cy="301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1кг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83683" y="4018297"/>
            <a:ext cx="576065" cy="301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50г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089928" y="4079301"/>
            <a:ext cx="524044" cy="3017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10г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828" y="4125576"/>
            <a:ext cx="1076325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84112"/>
            <a:ext cx="2222984" cy="514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455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Videonablyudenie-dlya-magaz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8"/>
            <a:ext cx="9144000" cy="685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9865" y="188400"/>
            <a:ext cx="8712968" cy="64807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796070" y="4771540"/>
            <a:ext cx="1321834" cy="110573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01615" y="4725820"/>
            <a:ext cx="4505828" cy="457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93334" y="4195476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431595" y="4156891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65074" y="4408919"/>
            <a:ext cx="1368152" cy="7200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63443" y="4380850"/>
            <a:ext cx="1368152" cy="7200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33226" y="4187616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18303" y="4483508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16672" y="4483508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981851" y="4156891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65023" y="2323268"/>
            <a:ext cx="14915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698" y="3531079"/>
            <a:ext cx="798029" cy="109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586" y="3639988"/>
            <a:ext cx="798626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5981851" y="3957154"/>
            <a:ext cx="628457" cy="301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200г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778366" y="3977060"/>
            <a:ext cx="684076" cy="301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100г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84112"/>
            <a:ext cx="2222984" cy="514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G:\100023890466b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789" y="3221895"/>
            <a:ext cx="1223028" cy="122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7835" y="4376010"/>
            <a:ext cx="1326437" cy="6672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487" y="4057363"/>
            <a:ext cx="69532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3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Videonablyudenie-dlya-magaz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8"/>
            <a:ext cx="9144000" cy="685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5516" y="170397"/>
            <a:ext cx="8712968" cy="64807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796070" y="4771540"/>
            <a:ext cx="1321834" cy="110573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201615" y="4725820"/>
            <a:ext cx="4505828" cy="457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93334" y="4195476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431595" y="4156891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65074" y="4408919"/>
            <a:ext cx="1368152" cy="7200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63443" y="4380850"/>
            <a:ext cx="1368152" cy="7200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33226" y="4187616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18303" y="4483508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16672" y="4483508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981851" y="4156891"/>
            <a:ext cx="61694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965023" y="2323268"/>
            <a:ext cx="149154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660" y="3559817"/>
            <a:ext cx="798029" cy="109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206" y="3687227"/>
            <a:ext cx="798626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5780660" y="3972330"/>
            <a:ext cx="628457" cy="301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200г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32611" y="3975592"/>
            <a:ext cx="684076" cy="301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50г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84112"/>
            <a:ext cx="2222984" cy="514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77835" y="4376010"/>
            <a:ext cx="1326437" cy="6672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925" y="3420167"/>
            <a:ext cx="1319347" cy="955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6" descr="http://forum.konakovo.org/files/ctlg1707_74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025" y="3693020"/>
            <a:ext cx="798626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7125480" y="3975592"/>
            <a:ext cx="628457" cy="301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20г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115" y="4074311"/>
            <a:ext cx="71437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801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63193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643998" cy="64294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</a:rPr>
              <a:t>ФИЗМИНУТКА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Руки, как ветки,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А мы, как деревья,-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Теперь мы как будто в лесу.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Мы руки поднимем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И резко опустим-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Так ветер сбивает росу.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Чуть в стороны руки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И плавно помашем –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Так в небе летят журавли.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И как они сядут,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Мы тоже покажем –</a:t>
            </a: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Как крылышки сложат они.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773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Kartinki_pro_skazochnyy_les_19_27073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56735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skazochniegeroi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9301"/>
            <a:ext cx="1584736" cy="242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1437413355_mm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36912"/>
            <a:ext cx="381642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 rot="21089407">
            <a:off x="5760132" y="2915854"/>
            <a:ext cx="457200" cy="14456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20993321">
            <a:off x="5120285" y="746953"/>
            <a:ext cx="3907478" cy="1669863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Для того, чтобы  пройти по тропинке, надо выполнить  моё задание…</a:t>
            </a:r>
            <a:endParaRPr lang="ru-RU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64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Kartinki_pro_skazochnyy_les_19_27073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56735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286124"/>
            <a:ext cx="795931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3571876"/>
            <a:ext cx="103672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4214818"/>
            <a:ext cx="10572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5072074"/>
            <a:ext cx="8763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3571876"/>
            <a:ext cx="7239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4286256"/>
            <a:ext cx="56197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43636" y="5072074"/>
            <a:ext cx="6191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5082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Kartinki_pro_skazochnyy_les_19_27073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56735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071546"/>
            <a:ext cx="809843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1" y="340189"/>
            <a:ext cx="1981221" cy="588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143380"/>
            <a:ext cx="404994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4793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99px.ru/sstorage/53/2014/11/tmb_116253_84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965" y="-65583"/>
            <a:ext cx="9252520" cy="692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G:\skazochniegeroi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" y="1988840"/>
            <a:ext cx="3304664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3563888" y="116632"/>
            <a:ext cx="5576664" cy="266429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Здравствуйте ребята! У меня к вам  просьба. Я очень хочу навестить бабушку, только я боюсь идти одна. Вы пойдете со мной?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318381" y="2176891"/>
            <a:ext cx="576064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08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537212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>
            <a:hlinkClick r:id="rId3" action="ppaction://hlinksldjump"/>
          </p:cNvPr>
          <p:cNvSpPr/>
          <p:nvPr/>
        </p:nvSpPr>
        <p:spPr>
          <a:xfrm>
            <a:off x="8244408" y="59292"/>
            <a:ext cx="899592" cy="792088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27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537212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s12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775494"/>
            <a:ext cx="1472407" cy="208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1763688" y="2806639"/>
            <a:ext cx="216024" cy="14401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23528" y="332656"/>
            <a:ext cx="5256584" cy="225522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Ребята, СПАСИБО вам за всё, что вы для меня сегодня сделали.</a:t>
            </a:r>
          </a:p>
          <a:p>
            <a:pPr algn="ctr"/>
            <a:r>
              <a:rPr lang="ru-RU" sz="2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До свидания!</a:t>
            </a:r>
            <a:endParaRPr lang="ru-RU" sz="28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64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85720" y="1785926"/>
            <a:ext cx="8459787" cy="4654550"/>
          </a:xfrm>
          <a:custGeom>
            <a:avLst/>
            <a:gdLst>
              <a:gd name="connsiteX0" fmla="*/ 27709 w 8423564"/>
              <a:gd name="connsiteY0" fmla="*/ 4655127 h 4655127"/>
              <a:gd name="connsiteX1" fmla="*/ 0 w 8423564"/>
              <a:gd name="connsiteY1" fmla="*/ 3283527 h 4655127"/>
              <a:gd name="connsiteX2" fmla="*/ 2189018 w 8423564"/>
              <a:gd name="connsiteY2" fmla="*/ 3325091 h 4655127"/>
              <a:gd name="connsiteX3" fmla="*/ 2161309 w 8423564"/>
              <a:gd name="connsiteY3" fmla="*/ 1842654 h 4655127"/>
              <a:gd name="connsiteX4" fmla="*/ 4752109 w 8423564"/>
              <a:gd name="connsiteY4" fmla="*/ 1842654 h 4655127"/>
              <a:gd name="connsiteX5" fmla="*/ 4724400 w 8423564"/>
              <a:gd name="connsiteY5" fmla="*/ 0 h 4655127"/>
              <a:gd name="connsiteX6" fmla="*/ 8423564 w 8423564"/>
              <a:gd name="connsiteY6" fmla="*/ 27709 h 465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23564" h="4655127">
                <a:moveTo>
                  <a:pt x="27709" y="4655127"/>
                </a:moveTo>
                <a:lnTo>
                  <a:pt x="0" y="3283527"/>
                </a:lnTo>
                <a:lnTo>
                  <a:pt x="2189018" y="3325091"/>
                </a:lnTo>
                <a:lnTo>
                  <a:pt x="2161309" y="1842654"/>
                </a:lnTo>
                <a:lnTo>
                  <a:pt x="4752109" y="1842654"/>
                </a:lnTo>
                <a:lnTo>
                  <a:pt x="4724400" y="0"/>
                </a:lnTo>
                <a:lnTo>
                  <a:pt x="8423564" y="27709"/>
                </a:ln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071734" y="5072074"/>
            <a:ext cx="7715304" cy="20313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Я ничего </a:t>
            </a:r>
          </a:p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не понял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3643314"/>
            <a:ext cx="5429288" cy="203132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Мне не все </a:t>
            </a:r>
          </a:p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б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ыло понятно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6314" y="1785926"/>
            <a:ext cx="4214842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Мне всё было понятно на уроке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6072198" y="642918"/>
            <a:ext cx="1357322" cy="121444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G:\1372574650_gnom2b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79" y="35223"/>
            <a:ext cx="2526453" cy="3426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542040"/>
      </p:ext>
    </p:extLst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537212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7776864" cy="35283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Домашнее задание</a:t>
            </a:r>
          </a:p>
          <a:p>
            <a:pPr algn="ctr"/>
            <a:r>
              <a:rPr lang="ru-RU" sz="4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Стр.54, №4.</a:t>
            </a:r>
            <a:endParaRPr lang="ru-RU" sz="48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30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537212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3547" y="4149080"/>
            <a:ext cx="8136904" cy="15121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СПАСИБО ЗА УРОК!</a:t>
            </a:r>
            <a:endParaRPr lang="ru-RU" sz="5400" b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87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diagramma-zhelezo-uglerod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34" y="2708920"/>
            <a:ext cx="412842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istockphoto-172758527-612x6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708920"/>
            <a:ext cx="3883337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332656"/>
            <a:ext cx="7344816" cy="12961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ЧТО ЛЕГЧЕ?</a:t>
            </a:r>
            <a:endParaRPr lang="ru-RU" sz="5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89454" y="1746087"/>
            <a:ext cx="1800200" cy="8188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1</a:t>
            </a:r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 кг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1746086"/>
            <a:ext cx="1800200" cy="8188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1 кг</a:t>
            </a:r>
            <a:endParaRPr lang="ru-RU" sz="40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4" name="Солнце 3">
            <a:hlinkClick r:id="rId4" action="ppaction://hlinksldjump"/>
          </p:cNvPr>
          <p:cNvSpPr/>
          <p:nvPr/>
        </p:nvSpPr>
        <p:spPr>
          <a:xfrm>
            <a:off x="7805307" y="5724221"/>
            <a:ext cx="1224136" cy="1052736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56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Используемые ресурсы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88840"/>
            <a:ext cx="8856984" cy="41373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Картинки (анимации): </a:t>
            </a:r>
          </a:p>
          <a:p>
            <a:pPr marL="0" indent="0">
              <a:buNone/>
            </a:pPr>
            <a:r>
              <a:rPr lang="en-US" sz="2400" dirty="0" smtClean="0">
                <a:hlinkClick r:id="rId2"/>
              </a:rPr>
              <a:t>http</a:t>
            </a:r>
            <a:r>
              <a:rPr lang="en-US" sz="2400" dirty="0">
                <a:hlinkClick r:id="rId2"/>
              </a:rPr>
              <a:t>://</a:t>
            </a:r>
            <a:r>
              <a:rPr lang="en-US" sz="2400" dirty="0" smtClean="0">
                <a:hlinkClick r:id="rId2"/>
              </a:rPr>
              <a:t>detsad-kitty.ru/uploads/posts/2016-01/1452859309_1.jpg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>
                <a:hlinkClick r:id="rId3"/>
              </a:rPr>
              <a:t>https://</a:t>
            </a:r>
            <a:r>
              <a:rPr lang="en-US" sz="2400" dirty="0" smtClean="0">
                <a:hlinkClick r:id="rId3"/>
              </a:rPr>
              <a:t>sunveter.ru/uploads/posts/2013-06/1372574650_gnom2b.gif</a:t>
            </a:r>
            <a:endParaRPr lang="ru-RU" sz="2400" dirty="0" smtClean="0"/>
          </a:p>
          <a:p>
            <a:pPr marL="0" indent="0">
              <a:buNone/>
            </a:pPr>
            <a:r>
              <a:rPr lang="en-US" sz="2400" dirty="0">
                <a:hlinkClick r:id="rId4"/>
              </a:rPr>
              <a:t>https://www.liveinternet.ru/community/5967624/post395983393/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8269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98"/>
            <a:ext cx="9144000" cy="685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G:\f_58a6a62904a7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948" y="3140968"/>
            <a:ext cx="93610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03948" y="3141301"/>
            <a:ext cx="936104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834236" y="548680"/>
            <a:ext cx="3240360" cy="1554671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700" dirty="0" smtClean="0">
              <a:solidFill>
                <a:schemeClr val="tx1"/>
              </a:solidFill>
            </a:endParaRPr>
          </a:p>
          <a:p>
            <a:pPr algn="ctr"/>
            <a:r>
              <a:rPr lang="ru-RU" sz="1700" dirty="0" smtClean="0">
                <a:solidFill>
                  <a:schemeClr val="tx1"/>
                </a:solidFill>
              </a:rPr>
              <a:t>   </a:t>
            </a:r>
            <a:r>
              <a:rPr lang="ru-RU" sz="1700" b="1" dirty="0" smtClean="0">
                <a:solidFill>
                  <a:schemeClr val="tx1"/>
                </a:solidFill>
              </a:rPr>
              <a:t>Доченька, сначала сделаешь  домашнее задание и только потом  пойдешь к бабушке.</a:t>
            </a:r>
          </a:p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603143" y="1808820"/>
            <a:ext cx="504056" cy="21602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835696" y="3356992"/>
            <a:ext cx="360040" cy="21602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07504" y="2276872"/>
            <a:ext cx="1908212" cy="108012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Хорошо, мамочка…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71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book_PNG510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433048" cy="712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Равнобедренный треугольник 4"/>
          <p:cNvSpPr/>
          <p:nvPr/>
        </p:nvSpPr>
        <p:spPr>
          <a:xfrm>
            <a:off x="549603" y="2279124"/>
            <a:ext cx="1714512" cy="1571636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>
                  <a:solidFill>
                    <a:schemeClr val="tx1"/>
                  </a:solidFill>
                </a:ln>
              </a:rPr>
              <a:t>40</a:t>
            </a:r>
            <a:endParaRPr lang="ru-RU" sz="44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43645" y="194625"/>
            <a:ext cx="1571636" cy="1500198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</a:rPr>
              <a:t>2</a:t>
            </a:r>
            <a:endParaRPr lang="ru-RU" sz="54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0541" y="4699144"/>
            <a:ext cx="1285884" cy="121444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>
                  <a:solidFill>
                    <a:schemeClr val="tx1"/>
                  </a:solidFill>
                </a:ln>
              </a:rPr>
              <a:t>9</a:t>
            </a:r>
            <a:endParaRPr lang="ru-RU" sz="48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2293819" y="4651145"/>
            <a:ext cx="1857388" cy="1714512"/>
          </a:xfrm>
          <a:prstGeom prst="rt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</a:rPr>
              <a:t>41</a:t>
            </a:r>
            <a:endParaRPr lang="ru-RU" sz="54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9" name="Трапеция 8"/>
          <p:cNvSpPr/>
          <p:nvPr/>
        </p:nvSpPr>
        <p:spPr>
          <a:xfrm>
            <a:off x="2293819" y="3216115"/>
            <a:ext cx="2071702" cy="1285884"/>
          </a:xfrm>
          <a:prstGeom prst="trapezoid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</a:rPr>
              <a:t>2</a:t>
            </a:r>
            <a:endParaRPr lang="ru-RU" sz="54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2123728" y="1361863"/>
            <a:ext cx="1928826" cy="1571636"/>
          </a:xfrm>
          <a:prstGeom prst="hexagon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</a:rPr>
              <a:t>5</a:t>
            </a:r>
            <a:endParaRPr lang="ru-RU" sz="54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46887" y="569775"/>
            <a:ext cx="3327188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Найдите сумму чисел в треугольниках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59419" y="1484784"/>
            <a:ext cx="3236918" cy="11090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Разделите полученный результат на число, записанное в квадрате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467521" y="2801417"/>
            <a:ext cx="3138866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Результат умножьте на число в круге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794912" y="3902182"/>
            <a:ext cx="2779163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Прибавьте число в четырёхугольнике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5647" y="4965916"/>
            <a:ext cx="2898428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Разделите на число в шестиугольнике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731046" y="569775"/>
            <a:ext cx="864095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81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748736" y="1643252"/>
            <a:ext cx="864095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748735" y="2774088"/>
            <a:ext cx="864095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18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48736" y="3859057"/>
            <a:ext cx="864095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20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748736" y="4941168"/>
            <a:ext cx="864095" cy="792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4</a:t>
            </a:r>
            <a:endParaRPr lang="ru-RU" sz="54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34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G:\book_PNG510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433048" cy="712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32656"/>
            <a:ext cx="8210716" cy="90988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Математический диктант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689978"/>
            <a:ext cx="8210716" cy="48527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2 сотни, 4 десятка, 1 единица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9660" y="2564904"/>
            <a:ext cx="8240607" cy="48527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5 сотен, 3 десятка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9660" y="3465004"/>
            <a:ext cx="8240607" cy="48527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7 десятков, 9 единиц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4261301"/>
            <a:ext cx="8210716" cy="48527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1 сотня, 8 десятков, 6 единиц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5075885"/>
            <a:ext cx="8210716" cy="48527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3 сотни, 7 единиц</a:t>
            </a:r>
            <a:endParaRPr lang="ru-RU" sz="32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9038" y="1932613"/>
            <a:ext cx="8101849" cy="13601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241, 530, 79, 186, 307.</a:t>
            </a:r>
            <a:endParaRPr lang="ru-RU" sz="44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9038" y="3573016"/>
            <a:ext cx="8101849" cy="2500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Все верно – «5»</a:t>
            </a:r>
          </a:p>
          <a:p>
            <a:pPr algn="ctr"/>
            <a:r>
              <a:rPr lang="ru-RU" sz="36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1 ошибка- «4»</a:t>
            </a:r>
          </a:p>
          <a:p>
            <a:pPr algn="ctr"/>
            <a:r>
              <a:rPr lang="ru-RU" sz="36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2 ошибки – «3»</a:t>
            </a:r>
          </a:p>
          <a:p>
            <a:pPr algn="ctr"/>
            <a:r>
              <a:rPr lang="ru-RU" sz="36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3 и более – «-»</a:t>
            </a:r>
            <a:endParaRPr lang="ru-RU" sz="36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28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1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98"/>
            <a:ext cx="9144000" cy="685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4067944" y="3542330"/>
            <a:ext cx="1008112" cy="276857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89812" y="1931376"/>
            <a:ext cx="936104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 descr="G:\f_58a6a62904a7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123" y="1931376"/>
            <a:ext cx="93610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5706219" y="130309"/>
            <a:ext cx="3347864" cy="158417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Сейчас можешь пойти. Не забудь купить бабушке гостинцев.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700582" y="1579734"/>
            <a:ext cx="512163" cy="22544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70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63193.9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0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G:\les-dom-derevyannyy-izba-p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195736" y="692696"/>
            <a:ext cx="3024336" cy="72008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МАГАЗИН</a:t>
            </a:r>
            <a:endParaRPr lang="ru-RU" sz="3600" b="1" dirty="0"/>
          </a:p>
        </p:txBody>
      </p:sp>
      <p:pic>
        <p:nvPicPr>
          <p:cNvPr id="6" name="Picture 2" descr="G:\1372574650_gnom2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0098">
            <a:off x="77744" y="4270480"/>
            <a:ext cx="1843895" cy="250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7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975" y="2924944"/>
            <a:ext cx="226812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606722" y="3861048"/>
            <a:ext cx="463064" cy="31076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91710" y="2204864"/>
            <a:ext cx="2916194" cy="1514873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Для того, чтобы открыть дверь в магазин, надо выполнить задание…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1028" name="Picture 4" descr="http://effects1.ru/png/kartinka/interer/1/sunduki/14_sunduk-32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697" y="5862083"/>
            <a:ext cx="1329721" cy="885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-10987"/>
            <a:ext cx="9144000" cy="6868987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66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07 -0.1006 C -0.00851 -0.11401 0.01128 -0.12696 0.01822 -0.12696 C 0.06197 -0.12696 0.10694 0.08071 0.10694 0.28793 C 0.10694 0.1834 0.12951 0.08071 0.15086 0.08071 C 0.17343 0.08071 0.19461 0.18502 0.19461 0.28839 C 0.19461 0.23682 0.2059 0.18386 0.21718 0.18386 C 0.22847 0.18386 0.23975 0.2352 0.23975 0.28839 C 0.23975 0.2618 0.24531 0.23682 0.25104 0.23682 C 0.25659 0.23682 0.26215 0.26342 0.26215 0.28839 C 0.26215 0.27475 0.2651 0.2618 0.26788 0.2618 C 0.26927 0.2618 0.27343 0.27521 0.27343 0.28839 C 0.27343 0.28169 0.275 0.27475 0.27638 0.27475 C 0.27638 0.27637 0.27934 0.28145 0.27934 0.28839 C 0.27934 0.28492 0.27934 0.28169 0.2809 0.28169 C 0.2809 0.28331 0.28229 0.28516 0.28229 0.28839 C 0.28229 0.28677 0.28229 0.28492 0.28229 0.28331 C 0.28385 0.28331 0.28385 0.28492 0.28385 0.28677 C 0.28524 0.28677 0.28524 0.28516 0.28524 0.28331 C 0.2868 0.28331 0.2868 0.28492 0.2868 0.28677 " pathEditMode="relative" rAng="0" ptsTypes="fffffffffffffffffff">
                                      <p:cBhvr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35" y="18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554</Words>
  <Application>Microsoft Office PowerPoint</Application>
  <PresentationFormat>Экран (4:3)</PresentationFormat>
  <Paragraphs>110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Презентация по математике  3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Используемые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математике  3 класс</dc:title>
  <dc:creator>Фатима</dc:creator>
  <cp:lastModifiedBy>User</cp:lastModifiedBy>
  <cp:revision>46</cp:revision>
  <dcterms:created xsi:type="dcterms:W3CDTF">2019-03-19T12:45:24Z</dcterms:created>
  <dcterms:modified xsi:type="dcterms:W3CDTF">2019-04-03T18:27:47Z</dcterms:modified>
</cp:coreProperties>
</file>